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62814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Introdução aos Bancos de Dados Relacionais</a:t>
            </a:r>
            <a:endParaRPr lang="en-US" sz="5962" dirty="0"/>
          </a:p>
        </p:txBody>
      </p:sp>
      <p:sp>
        <p:nvSpPr>
          <p:cNvPr id="6" name="Text 3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Um banco de dados relacional organiza informações em tabelas com linhas e colunas. Cada linha representa um registro, e cada coluna representa um atributo, como nome ou idade.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625328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260902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234827"/>
            <a:ext cx="307931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João Paulo Blume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sp>
        <p:nvSpPr>
          <p:cNvPr id="4" name="Text 2"/>
          <p:cNvSpPr/>
          <p:nvPr/>
        </p:nvSpPr>
        <p:spPr>
          <a:xfrm>
            <a:off x="1321356" y="935117"/>
            <a:ext cx="95250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Backup e Recuperação de Dados</a:t>
            </a:r>
            <a:endParaRPr lang="en-US" sz="432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356" y="2114669"/>
            <a:ext cx="5808702" cy="35899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21356" y="6013252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Backup</a:t>
            </a:r>
            <a:endParaRPr lang="en-US" sz="2160" dirty="0"/>
          </a:p>
        </p:txBody>
      </p:sp>
      <p:sp>
        <p:nvSpPr>
          <p:cNvPr id="7" name="Text 4"/>
          <p:cNvSpPr/>
          <p:nvPr/>
        </p:nvSpPr>
        <p:spPr>
          <a:xfrm>
            <a:off x="1321356" y="6504265"/>
            <a:ext cx="58087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Criar cópias de segurança dos dados para garantir a recuperação em caso de falhas.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2114669"/>
            <a:ext cx="5808702" cy="35899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0342" y="6013252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Recuperação</a:t>
            </a:r>
            <a:endParaRPr lang="en-US" sz="2160" dirty="0"/>
          </a:p>
        </p:txBody>
      </p:sp>
      <p:sp>
        <p:nvSpPr>
          <p:cNvPr id="10" name="Text 6"/>
          <p:cNvSpPr/>
          <p:nvPr/>
        </p:nvSpPr>
        <p:spPr>
          <a:xfrm>
            <a:off x="7500342" y="6504265"/>
            <a:ext cx="58087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Restaurar dados de backups para recuperar informações perdidas ou danificadas.</a:t>
            </a:r>
            <a:endParaRPr lang="en-US" sz="1944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sp>
        <p:nvSpPr>
          <p:cNvPr id="4" name="Text 2"/>
          <p:cNvSpPr/>
          <p:nvPr/>
        </p:nvSpPr>
        <p:spPr>
          <a:xfrm>
            <a:off x="1321356" y="1674733"/>
            <a:ext cx="11500128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Entendendo Tabelas e Relacionamentos</a:t>
            </a:r>
            <a:endParaRPr lang="en-US" sz="4320" dirty="0"/>
          </a:p>
        </p:txBody>
      </p:sp>
      <p:sp>
        <p:nvSpPr>
          <p:cNvPr id="5" name="Text 3"/>
          <p:cNvSpPr/>
          <p:nvPr/>
        </p:nvSpPr>
        <p:spPr>
          <a:xfrm>
            <a:off x="1321356" y="297763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Tabelas</a:t>
            </a:r>
            <a:endParaRPr lang="en-US" sz="2160" dirty="0"/>
          </a:p>
        </p:txBody>
      </p:sp>
      <p:sp>
        <p:nvSpPr>
          <p:cNvPr id="6" name="Text 4"/>
          <p:cNvSpPr/>
          <p:nvPr/>
        </p:nvSpPr>
        <p:spPr>
          <a:xfrm>
            <a:off x="1321356" y="3567351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Tabelas são estruturas organizadas para armazenar dados, com colunas representando atributos e linhas representando registros.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525095" y="297763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Relacionamentos</a:t>
            </a:r>
            <a:endParaRPr lang="en-US" sz="2160" dirty="0"/>
          </a:p>
        </p:txBody>
      </p:sp>
      <p:sp>
        <p:nvSpPr>
          <p:cNvPr id="8" name="Text 6"/>
          <p:cNvSpPr/>
          <p:nvPr/>
        </p:nvSpPr>
        <p:spPr>
          <a:xfrm>
            <a:off x="5525095" y="3567351"/>
            <a:ext cx="3593902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Relacionamentos definem como as tabelas se conectam. Por exemplo, uma tabela de clientes pode se relacionar com uma tabela de pedidos, mostrando quem fez cada pedido.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728835" y="297763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Chaves</a:t>
            </a:r>
            <a:endParaRPr lang="en-US" sz="2160" dirty="0"/>
          </a:p>
        </p:txBody>
      </p:sp>
      <p:sp>
        <p:nvSpPr>
          <p:cNvPr id="10" name="Text 8"/>
          <p:cNvSpPr/>
          <p:nvPr/>
        </p:nvSpPr>
        <p:spPr>
          <a:xfrm>
            <a:off x="9728835" y="3567351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Chaves são colunas especiais usadas para identificar registros e conectar tabelas, garantindo a integridade dos dados.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4860" y="796171"/>
            <a:ext cx="7574280" cy="1245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05"/>
              </a:lnSpc>
              <a:buNone/>
            </a:pPr>
            <a:r>
              <a:rPr lang="en-US" sz="3924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Chaves Primárias e Estrangeiras</a:t>
            </a:r>
            <a:endParaRPr lang="en-US" sz="3924" dirty="0"/>
          </a:p>
        </p:txBody>
      </p:sp>
      <p:sp>
        <p:nvSpPr>
          <p:cNvPr id="6" name="Shape 3"/>
          <p:cNvSpPr/>
          <p:nvPr/>
        </p:nvSpPr>
        <p:spPr>
          <a:xfrm>
            <a:off x="784860" y="2630567"/>
            <a:ext cx="504468" cy="504468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978337" y="2733318"/>
            <a:ext cx="117515" cy="298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4"/>
              </a:lnSpc>
              <a:buNone/>
            </a:pPr>
            <a:r>
              <a:rPr lang="en-US" sz="235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354" dirty="0"/>
          </a:p>
        </p:txBody>
      </p:sp>
      <p:sp>
        <p:nvSpPr>
          <p:cNvPr id="8" name="Text 5"/>
          <p:cNvSpPr/>
          <p:nvPr/>
        </p:nvSpPr>
        <p:spPr>
          <a:xfrm>
            <a:off x="1513523" y="2630567"/>
            <a:ext cx="249162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2"/>
              </a:lnSpc>
              <a:buNone/>
            </a:pPr>
            <a:r>
              <a:rPr lang="en-US" sz="196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Chave Primária</a:t>
            </a:r>
            <a:endParaRPr lang="en-US" sz="1962" dirty="0"/>
          </a:p>
        </p:txBody>
      </p:sp>
      <p:sp>
        <p:nvSpPr>
          <p:cNvPr id="9" name="Text 6"/>
          <p:cNvSpPr/>
          <p:nvPr/>
        </p:nvSpPr>
        <p:spPr>
          <a:xfrm>
            <a:off x="1513523" y="3076575"/>
            <a:ext cx="6845618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chave primária identifica exclusivamente cada registro em uma tabela, garantindo que não haja duplicados.</a:t>
            </a:r>
            <a:endParaRPr lang="en-US" sz="1766" dirty="0"/>
          </a:p>
        </p:txBody>
      </p:sp>
      <p:sp>
        <p:nvSpPr>
          <p:cNvPr id="10" name="Shape 7"/>
          <p:cNvSpPr/>
          <p:nvPr/>
        </p:nvSpPr>
        <p:spPr>
          <a:xfrm>
            <a:off x="784860" y="4270653"/>
            <a:ext cx="504468" cy="504468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49166" y="4373404"/>
            <a:ext cx="175736" cy="298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4"/>
              </a:lnSpc>
              <a:buNone/>
            </a:pPr>
            <a:r>
              <a:rPr lang="en-US" sz="235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354" dirty="0"/>
          </a:p>
        </p:txBody>
      </p:sp>
      <p:sp>
        <p:nvSpPr>
          <p:cNvPr id="12" name="Text 9"/>
          <p:cNvSpPr/>
          <p:nvPr/>
        </p:nvSpPr>
        <p:spPr>
          <a:xfrm>
            <a:off x="1513523" y="4270653"/>
            <a:ext cx="249162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2"/>
              </a:lnSpc>
              <a:buNone/>
            </a:pPr>
            <a:r>
              <a:rPr lang="en-US" sz="196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Chave Estrangeira</a:t>
            </a:r>
            <a:endParaRPr lang="en-US" sz="1962" dirty="0"/>
          </a:p>
        </p:txBody>
      </p:sp>
      <p:sp>
        <p:nvSpPr>
          <p:cNvPr id="13" name="Text 10"/>
          <p:cNvSpPr/>
          <p:nvPr/>
        </p:nvSpPr>
        <p:spPr>
          <a:xfrm>
            <a:off x="1513523" y="4716661"/>
            <a:ext cx="6845618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Uma chave estrangeira em uma tabela referencia a chave primária de outra tabela, criando um link entre elas.</a:t>
            </a:r>
            <a:endParaRPr lang="en-US" sz="1766" dirty="0"/>
          </a:p>
        </p:txBody>
      </p:sp>
      <p:sp>
        <p:nvSpPr>
          <p:cNvPr id="14" name="Shape 11"/>
          <p:cNvSpPr/>
          <p:nvPr/>
        </p:nvSpPr>
        <p:spPr>
          <a:xfrm>
            <a:off x="784860" y="5910739"/>
            <a:ext cx="504468" cy="504468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15" name="Text 12"/>
          <p:cNvSpPr/>
          <p:nvPr/>
        </p:nvSpPr>
        <p:spPr>
          <a:xfrm>
            <a:off x="947499" y="6013490"/>
            <a:ext cx="179070" cy="298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4"/>
              </a:lnSpc>
              <a:buNone/>
            </a:pPr>
            <a:r>
              <a:rPr lang="en-US" sz="235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354" dirty="0"/>
          </a:p>
        </p:txBody>
      </p:sp>
      <p:sp>
        <p:nvSpPr>
          <p:cNvPr id="16" name="Text 13"/>
          <p:cNvSpPr/>
          <p:nvPr/>
        </p:nvSpPr>
        <p:spPr>
          <a:xfrm>
            <a:off x="1513523" y="5910739"/>
            <a:ext cx="306216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2"/>
              </a:lnSpc>
              <a:buNone/>
            </a:pPr>
            <a:r>
              <a:rPr lang="en-US" sz="1962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Integridade Referencial</a:t>
            </a:r>
            <a:endParaRPr lang="en-US" sz="1962" dirty="0"/>
          </a:p>
        </p:txBody>
      </p:sp>
      <p:sp>
        <p:nvSpPr>
          <p:cNvPr id="17" name="Text 14"/>
          <p:cNvSpPr/>
          <p:nvPr/>
        </p:nvSpPr>
        <p:spPr>
          <a:xfrm>
            <a:off x="1513523" y="6356747"/>
            <a:ext cx="6845618" cy="1076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integridade referencial garante que os valores de chave estrangeira correspondam a valores válidos na tabela referenciada.</a:t>
            </a:r>
            <a:endParaRPr lang="en-US" sz="1766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36243" y="511731"/>
            <a:ext cx="7844314" cy="1031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061"/>
              </a:lnSpc>
              <a:buNone/>
            </a:pPr>
            <a:r>
              <a:rPr lang="en-US" sz="3249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Linguagem SQL: Manipulando Dados</a:t>
            </a:r>
            <a:endParaRPr lang="en-US" sz="3249" dirty="0"/>
          </a:p>
        </p:txBody>
      </p:sp>
      <p:sp>
        <p:nvSpPr>
          <p:cNvPr id="6" name="Shape 3"/>
          <p:cNvSpPr/>
          <p:nvPr/>
        </p:nvSpPr>
        <p:spPr>
          <a:xfrm>
            <a:off x="6136243" y="1821775"/>
            <a:ext cx="7844314" cy="1334810"/>
          </a:xfrm>
          <a:prstGeom prst="roundRect">
            <a:avLst>
              <a:gd name="adj" fmla="val 20866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321862" y="2007394"/>
            <a:ext cx="2112764" cy="257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31"/>
              </a:lnSpc>
              <a:buNone/>
            </a:pPr>
            <a:r>
              <a:rPr lang="en-US" sz="162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Consultas (SELECT)</a:t>
            </a:r>
            <a:endParaRPr lang="en-US" sz="1625" dirty="0"/>
          </a:p>
        </p:txBody>
      </p:sp>
      <p:sp>
        <p:nvSpPr>
          <p:cNvPr id="8" name="Text 5"/>
          <p:cNvSpPr/>
          <p:nvPr/>
        </p:nvSpPr>
        <p:spPr>
          <a:xfrm>
            <a:off x="6321862" y="2376607"/>
            <a:ext cx="7473077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9"/>
              </a:lnSpc>
              <a:buNone/>
            </a:pPr>
            <a:r>
              <a:rPr lang="en-US" sz="1462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Extrair informações específicas do banco de dados, como listar todos os clientes ou encontrar pedidos específicos.</a:t>
            </a:r>
            <a:endParaRPr lang="en-US" sz="1462" dirty="0"/>
          </a:p>
        </p:txBody>
      </p:sp>
      <p:sp>
        <p:nvSpPr>
          <p:cNvPr id="9" name="Shape 6"/>
          <p:cNvSpPr/>
          <p:nvPr/>
        </p:nvSpPr>
        <p:spPr>
          <a:xfrm>
            <a:off x="6136243" y="3342203"/>
            <a:ext cx="7844314" cy="1334810"/>
          </a:xfrm>
          <a:prstGeom prst="roundRect">
            <a:avLst>
              <a:gd name="adj" fmla="val 20866"/>
            </a:avLst>
          </a:prstGeom>
          <a:solidFill>
            <a:srgbClr val="46464A"/>
          </a:solidFill>
          <a:ln/>
        </p:spPr>
      </p:sp>
      <p:sp>
        <p:nvSpPr>
          <p:cNvPr id="10" name="Text 7"/>
          <p:cNvSpPr/>
          <p:nvPr/>
        </p:nvSpPr>
        <p:spPr>
          <a:xfrm>
            <a:off x="6321862" y="3527822"/>
            <a:ext cx="2063115" cy="257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31"/>
              </a:lnSpc>
              <a:buNone/>
            </a:pPr>
            <a:r>
              <a:rPr lang="en-US" sz="162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Inserções (INSERT)</a:t>
            </a:r>
            <a:endParaRPr lang="en-US" sz="1625" dirty="0"/>
          </a:p>
        </p:txBody>
      </p:sp>
      <p:sp>
        <p:nvSpPr>
          <p:cNvPr id="11" name="Text 8"/>
          <p:cNvSpPr/>
          <p:nvPr/>
        </p:nvSpPr>
        <p:spPr>
          <a:xfrm>
            <a:off x="6321862" y="3897035"/>
            <a:ext cx="7473077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9"/>
              </a:lnSpc>
              <a:buNone/>
            </a:pPr>
            <a:r>
              <a:rPr lang="en-US" sz="1462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Adicionar novos registros a uma tabela, como inserir dados de um novo cliente ou pedido.</a:t>
            </a:r>
            <a:endParaRPr lang="en-US" sz="1462" dirty="0"/>
          </a:p>
        </p:txBody>
      </p:sp>
      <p:sp>
        <p:nvSpPr>
          <p:cNvPr id="12" name="Shape 9"/>
          <p:cNvSpPr/>
          <p:nvPr/>
        </p:nvSpPr>
        <p:spPr>
          <a:xfrm>
            <a:off x="6136243" y="4862632"/>
            <a:ext cx="7844314" cy="1334810"/>
          </a:xfrm>
          <a:prstGeom prst="roundRect">
            <a:avLst>
              <a:gd name="adj" fmla="val 20866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6321862" y="5048250"/>
            <a:ext cx="2423517" cy="257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31"/>
              </a:lnSpc>
              <a:buNone/>
            </a:pPr>
            <a:r>
              <a:rPr lang="en-US" sz="162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Atualizações (UPDATE)</a:t>
            </a:r>
            <a:endParaRPr lang="en-US" sz="1625" dirty="0"/>
          </a:p>
        </p:txBody>
      </p:sp>
      <p:sp>
        <p:nvSpPr>
          <p:cNvPr id="14" name="Text 11"/>
          <p:cNvSpPr/>
          <p:nvPr/>
        </p:nvSpPr>
        <p:spPr>
          <a:xfrm>
            <a:off x="6321862" y="5417463"/>
            <a:ext cx="7473077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9"/>
              </a:lnSpc>
              <a:buNone/>
            </a:pPr>
            <a:r>
              <a:rPr lang="en-US" sz="1462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Modificar dados existentes em uma tabela, como atualizar o endereço de um cliente ou o status de um pedido.</a:t>
            </a:r>
            <a:endParaRPr lang="en-US" sz="1462" dirty="0"/>
          </a:p>
        </p:txBody>
      </p:sp>
      <p:sp>
        <p:nvSpPr>
          <p:cNvPr id="15" name="Shape 12"/>
          <p:cNvSpPr/>
          <p:nvPr/>
        </p:nvSpPr>
        <p:spPr>
          <a:xfrm>
            <a:off x="6136243" y="6383060"/>
            <a:ext cx="7844314" cy="1334810"/>
          </a:xfrm>
          <a:prstGeom prst="roundRect">
            <a:avLst>
              <a:gd name="adj" fmla="val 20866"/>
            </a:avLst>
          </a:prstGeom>
          <a:solidFill>
            <a:srgbClr val="46464A"/>
          </a:solidFill>
          <a:ln/>
        </p:spPr>
      </p:sp>
      <p:sp>
        <p:nvSpPr>
          <p:cNvPr id="16" name="Text 13"/>
          <p:cNvSpPr/>
          <p:nvPr/>
        </p:nvSpPr>
        <p:spPr>
          <a:xfrm>
            <a:off x="6321862" y="6568678"/>
            <a:ext cx="2096691" cy="257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31"/>
              </a:lnSpc>
              <a:buNone/>
            </a:pPr>
            <a:r>
              <a:rPr lang="en-US" sz="162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Exclusões (DELETE)</a:t>
            </a:r>
            <a:endParaRPr lang="en-US" sz="1625" dirty="0"/>
          </a:p>
        </p:txBody>
      </p:sp>
      <p:sp>
        <p:nvSpPr>
          <p:cNvPr id="17" name="Text 14"/>
          <p:cNvSpPr/>
          <p:nvPr/>
        </p:nvSpPr>
        <p:spPr>
          <a:xfrm>
            <a:off x="6321862" y="6937891"/>
            <a:ext cx="7473077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9"/>
              </a:lnSpc>
              <a:buNone/>
            </a:pPr>
            <a:r>
              <a:rPr lang="en-US" sz="1462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Remover registros de uma tabela, como excluir um cliente ou um pedido que não seja mais necessário.</a:t>
            </a:r>
            <a:endParaRPr lang="en-US" sz="1462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3667" y="774502"/>
            <a:ext cx="7616666" cy="1212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73"/>
              </a:lnSpc>
              <a:buNone/>
            </a:pPr>
            <a:r>
              <a:rPr lang="en-US" sz="3818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Conceitos de Normalização de Dados</a:t>
            </a:r>
            <a:endParaRPr lang="en-US" sz="3818" dirty="0"/>
          </a:p>
        </p:txBody>
      </p:sp>
      <p:sp>
        <p:nvSpPr>
          <p:cNvPr id="6" name="Shape 3"/>
          <p:cNvSpPr/>
          <p:nvPr/>
        </p:nvSpPr>
        <p:spPr>
          <a:xfrm>
            <a:off x="1075611" y="2313980"/>
            <a:ext cx="30480" cy="5141119"/>
          </a:xfrm>
          <a:prstGeom prst="roundRect">
            <a:avLst>
              <a:gd name="adj" fmla="val 1073814"/>
            </a:avLst>
          </a:prstGeom>
          <a:solidFill>
            <a:srgbClr val="5F5F63"/>
          </a:solidFill>
          <a:ln/>
        </p:spPr>
      </p:sp>
      <p:sp>
        <p:nvSpPr>
          <p:cNvPr id="7" name="Shape 4"/>
          <p:cNvSpPr/>
          <p:nvPr/>
        </p:nvSpPr>
        <p:spPr>
          <a:xfrm>
            <a:off x="1305818" y="2789515"/>
            <a:ext cx="763667" cy="30480"/>
          </a:xfrm>
          <a:prstGeom prst="roundRect">
            <a:avLst>
              <a:gd name="adj" fmla="val 1073814"/>
            </a:avLst>
          </a:prstGeom>
          <a:solidFill>
            <a:srgbClr val="5F5F63"/>
          </a:solidFill>
          <a:ln/>
        </p:spPr>
      </p:sp>
      <p:sp>
        <p:nvSpPr>
          <p:cNvPr id="8" name="Shape 5"/>
          <p:cNvSpPr/>
          <p:nvPr/>
        </p:nvSpPr>
        <p:spPr>
          <a:xfrm>
            <a:off x="845403" y="2559368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033641" y="2659261"/>
            <a:ext cx="114419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1"/>
              </a:lnSpc>
              <a:buNone/>
            </a:pPr>
            <a:r>
              <a:rPr lang="en-US" sz="229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291" dirty="0"/>
          </a:p>
        </p:txBody>
      </p:sp>
      <p:sp>
        <p:nvSpPr>
          <p:cNvPr id="10" name="Text 7"/>
          <p:cNvSpPr/>
          <p:nvPr/>
        </p:nvSpPr>
        <p:spPr>
          <a:xfrm>
            <a:off x="2290882" y="2532102"/>
            <a:ext cx="3626882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6"/>
              </a:lnSpc>
              <a:buNone/>
            </a:pPr>
            <a:r>
              <a:rPr lang="en-US" sz="1909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1NF (Primeira Forma Normal)</a:t>
            </a:r>
            <a:endParaRPr lang="en-US" sz="1909" dirty="0"/>
          </a:p>
        </p:txBody>
      </p:sp>
      <p:sp>
        <p:nvSpPr>
          <p:cNvPr id="11" name="Text 8"/>
          <p:cNvSpPr/>
          <p:nvPr/>
        </p:nvSpPr>
        <p:spPr>
          <a:xfrm>
            <a:off x="2290882" y="2965966"/>
            <a:ext cx="6089452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Elimina grupos repetidos de dados, garantindo que cada coluna contenha apenas um valor atômico.</a:t>
            </a:r>
            <a:endParaRPr lang="en-US" sz="1718" dirty="0"/>
          </a:p>
        </p:txBody>
      </p:sp>
      <p:sp>
        <p:nvSpPr>
          <p:cNvPr id="12" name="Shape 9"/>
          <p:cNvSpPr/>
          <p:nvPr/>
        </p:nvSpPr>
        <p:spPr>
          <a:xfrm>
            <a:off x="1305818" y="4575929"/>
            <a:ext cx="763667" cy="30480"/>
          </a:xfrm>
          <a:prstGeom prst="roundRect">
            <a:avLst>
              <a:gd name="adj" fmla="val 1073814"/>
            </a:avLst>
          </a:prstGeom>
          <a:solidFill>
            <a:srgbClr val="5F5F63"/>
          </a:solidFill>
          <a:ln/>
        </p:spPr>
      </p:sp>
      <p:sp>
        <p:nvSpPr>
          <p:cNvPr id="13" name="Shape 10"/>
          <p:cNvSpPr/>
          <p:nvPr/>
        </p:nvSpPr>
        <p:spPr>
          <a:xfrm>
            <a:off x="845403" y="4345781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1005304" y="4445675"/>
            <a:ext cx="171093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1"/>
              </a:lnSpc>
              <a:buNone/>
            </a:pPr>
            <a:r>
              <a:rPr lang="en-US" sz="229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291" dirty="0"/>
          </a:p>
        </p:txBody>
      </p:sp>
      <p:sp>
        <p:nvSpPr>
          <p:cNvPr id="15" name="Text 12"/>
          <p:cNvSpPr/>
          <p:nvPr/>
        </p:nvSpPr>
        <p:spPr>
          <a:xfrm>
            <a:off x="2290882" y="4318516"/>
            <a:ext cx="3749993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6"/>
              </a:lnSpc>
              <a:buNone/>
            </a:pPr>
            <a:r>
              <a:rPr lang="en-US" sz="1909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2NF (Segunda Forma Normal)</a:t>
            </a:r>
            <a:endParaRPr lang="en-US" sz="1909" dirty="0"/>
          </a:p>
        </p:txBody>
      </p:sp>
      <p:sp>
        <p:nvSpPr>
          <p:cNvPr id="16" name="Text 13"/>
          <p:cNvSpPr/>
          <p:nvPr/>
        </p:nvSpPr>
        <p:spPr>
          <a:xfrm>
            <a:off x="2290882" y="4752380"/>
            <a:ext cx="6089452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Garante que todas as colunas dependam da chave primária e não de partes dela.</a:t>
            </a:r>
            <a:endParaRPr lang="en-US" sz="1718" dirty="0"/>
          </a:p>
        </p:txBody>
      </p:sp>
      <p:sp>
        <p:nvSpPr>
          <p:cNvPr id="17" name="Shape 14"/>
          <p:cNvSpPr/>
          <p:nvPr/>
        </p:nvSpPr>
        <p:spPr>
          <a:xfrm>
            <a:off x="1305818" y="6362343"/>
            <a:ext cx="763667" cy="30480"/>
          </a:xfrm>
          <a:prstGeom prst="roundRect">
            <a:avLst>
              <a:gd name="adj" fmla="val 1073814"/>
            </a:avLst>
          </a:prstGeom>
          <a:solidFill>
            <a:srgbClr val="5F5F63"/>
          </a:solidFill>
          <a:ln/>
        </p:spPr>
      </p:sp>
      <p:sp>
        <p:nvSpPr>
          <p:cNvPr id="18" name="Shape 15"/>
          <p:cNvSpPr/>
          <p:nvPr/>
        </p:nvSpPr>
        <p:spPr>
          <a:xfrm>
            <a:off x="845403" y="6132195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46464A"/>
          </a:solidFill>
          <a:ln/>
        </p:spPr>
      </p:sp>
      <p:sp>
        <p:nvSpPr>
          <p:cNvPr id="19" name="Text 16"/>
          <p:cNvSpPr/>
          <p:nvPr/>
        </p:nvSpPr>
        <p:spPr>
          <a:xfrm>
            <a:off x="1003637" y="6232088"/>
            <a:ext cx="174308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1"/>
              </a:lnSpc>
              <a:buNone/>
            </a:pPr>
            <a:r>
              <a:rPr lang="en-US" sz="229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291" dirty="0"/>
          </a:p>
        </p:txBody>
      </p:sp>
      <p:sp>
        <p:nvSpPr>
          <p:cNvPr id="20" name="Text 17"/>
          <p:cNvSpPr/>
          <p:nvPr/>
        </p:nvSpPr>
        <p:spPr>
          <a:xfrm>
            <a:off x="2290882" y="6104930"/>
            <a:ext cx="3635693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6"/>
              </a:lnSpc>
              <a:buNone/>
            </a:pPr>
            <a:r>
              <a:rPr lang="en-US" sz="1909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3NF (Terceira Forma Normal)</a:t>
            </a:r>
            <a:endParaRPr lang="en-US" sz="1909" dirty="0"/>
          </a:p>
        </p:txBody>
      </p:sp>
      <p:sp>
        <p:nvSpPr>
          <p:cNvPr id="21" name="Text 18"/>
          <p:cNvSpPr/>
          <p:nvPr/>
        </p:nvSpPr>
        <p:spPr>
          <a:xfrm>
            <a:off x="2290882" y="6538793"/>
            <a:ext cx="6089452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Elimina colunas que não dependem diretamente da chave primária, reduzindo redundância.</a:t>
            </a:r>
            <a:endParaRPr lang="en-US" sz="1718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65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8751" y="3094434"/>
            <a:ext cx="7520226" cy="563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38"/>
              </a:lnSpc>
              <a:buNone/>
            </a:pPr>
            <a:r>
              <a:rPr lang="en-US" sz="3551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Introdução ao Oracle Database</a:t>
            </a:r>
            <a:endParaRPr lang="en-US" sz="3551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51" y="3962281"/>
            <a:ext cx="507206" cy="5072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88751" y="4672370"/>
            <a:ext cx="2234922" cy="845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19"/>
              </a:lnSpc>
              <a:buNone/>
            </a:pPr>
            <a:r>
              <a:rPr lang="en-US" sz="177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Sistema de Gerenciamento de Banco de Dados</a:t>
            </a:r>
            <a:endParaRPr lang="en-US" sz="1775" dirty="0"/>
          </a:p>
        </p:txBody>
      </p:sp>
      <p:sp>
        <p:nvSpPr>
          <p:cNvPr id="8" name="Text 4"/>
          <p:cNvSpPr/>
          <p:nvPr/>
        </p:nvSpPr>
        <p:spPr>
          <a:xfrm>
            <a:off x="2388751" y="5639514"/>
            <a:ext cx="2234922" cy="1947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6"/>
              </a:lnSpc>
              <a:buNone/>
            </a:pPr>
            <a:r>
              <a:rPr lang="en-US" sz="159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Oracle Database é um software robusto que permite a criação, o gerenciamento e o acesso a bancos de dados.</a:t>
            </a:r>
            <a:endParaRPr lang="en-US" sz="1598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997" y="3962281"/>
            <a:ext cx="507206" cy="5072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27997" y="4672370"/>
            <a:ext cx="2235041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9"/>
              </a:lnSpc>
              <a:buNone/>
            </a:pPr>
            <a:r>
              <a:rPr lang="en-US" sz="177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Segurança</a:t>
            </a:r>
            <a:endParaRPr lang="en-US" sz="1775" dirty="0"/>
          </a:p>
        </p:txBody>
      </p:sp>
      <p:sp>
        <p:nvSpPr>
          <p:cNvPr id="11" name="Text 6"/>
          <p:cNvSpPr/>
          <p:nvPr/>
        </p:nvSpPr>
        <p:spPr>
          <a:xfrm>
            <a:off x="4927997" y="5075873"/>
            <a:ext cx="2235041" cy="1947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6"/>
              </a:lnSpc>
              <a:buNone/>
            </a:pPr>
            <a:r>
              <a:rPr lang="en-US" sz="159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Oferece recursos avançados de segurança para proteger seus dados contra acesso não autorizado.</a:t>
            </a:r>
            <a:endParaRPr lang="en-US" sz="1598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362" y="3962281"/>
            <a:ext cx="507206" cy="5072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7362" y="4672370"/>
            <a:ext cx="2234922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9"/>
              </a:lnSpc>
              <a:buNone/>
            </a:pPr>
            <a:r>
              <a:rPr lang="en-US" sz="177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Desempenho</a:t>
            </a:r>
            <a:endParaRPr lang="en-US" sz="1775" dirty="0"/>
          </a:p>
        </p:txBody>
      </p:sp>
      <p:sp>
        <p:nvSpPr>
          <p:cNvPr id="14" name="Text 8"/>
          <p:cNvSpPr/>
          <p:nvPr/>
        </p:nvSpPr>
        <p:spPr>
          <a:xfrm>
            <a:off x="7467362" y="5075873"/>
            <a:ext cx="2234922" cy="2596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6"/>
              </a:lnSpc>
              <a:buNone/>
            </a:pPr>
            <a:r>
              <a:rPr lang="en-US" sz="159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Projetado para oferecer alto desempenho e escalabilidade, atendendo às necessidades de grandes volumes de dados.</a:t>
            </a:r>
            <a:endParaRPr lang="en-US" sz="1598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6608" y="3962281"/>
            <a:ext cx="507206" cy="50720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006608" y="4672370"/>
            <a:ext cx="2235041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9"/>
              </a:lnSpc>
              <a:buNone/>
            </a:pPr>
            <a:r>
              <a:rPr lang="en-US" sz="1775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Disponibilidade</a:t>
            </a:r>
            <a:endParaRPr lang="en-US" sz="1775" dirty="0"/>
          </a:p>
        </p:txBody>
      </p:sp>
      <p:sp>
        <p:nvSpPr>
          <p:cNvPr id="17" name="Text 10"/>
          <p:cNvSpPr/>
          <p:nvPr/>
        </p:nvSpPr>
        <p:spPr>
          <a:xfrm>
            <a:off x="10006608" y="5075873"/>
            <a:ext cx="2235041" cy="16228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6"/>
              </a:lnSpc>
              <a:buNone/>
            </a:pPr>
            <a:r>
              <a:rPr lang="en-US" sz="1598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Recursos para garantir que os dados estejam sempre disponíveis, mesmo em casos de falhas.</a:t>
            </a:r>
            <a:endParaRPr lang="en-US" sz="1598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7828" y="929997"/>
            <a:ext cx="7708344" cy="1139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86"/>
              </a:lnSpc>
              <a:buNone/>
            </a:pPr>
            <a:r>
              <a:rPr lang="en-US" sz="3589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Características e Benefícios do Oracle Database</a:t>
            </a:r>
            <a:endParaRPr lang="en-US" sz="358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28" y="2377083"/>
            <a:ext cx="1025485" cy="1640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0971" y="2582108"/>
            <a:ext cx="2278856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3"/>
              </a:lnSpc>
              <a:buNone/>
            </a:pPr>
            <a:r>
              <a:rPr lang="en-US" sz="179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Escalabilidade</a:t>
            </a:r>
            <a:endParaRPr lang="en-US" sz="1794" dirty="0"/>
          </a:p>
        </p:txBody>
      </p:sp>
      <p:sp>
        <p:nvSpPr>
          <p:cNvPr id="8" name="Text 4"/>
          <p:cNvSpPr/>
          <p:nvPr/>
        </p:nvSpPr>
        <p:spPr>
          <a:xfrm>
            <a:off x="2050971" y="2989898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161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Capacidade de lidar com grandes volumes de dados e usuários, sem comprometer o desempenho.</a:t>
            </a:r>
            <a:endParaRPr lang="en-US" sz="1615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8" y="4017883"/>
            <a:ext cx="1025485" cy="16408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0971" y="4222909"/>
            <a:ext cx="2555558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3"/>
              </a:lnSpc>
              <a:buNone/>
            </a:pPr>
            <a:r>
              <a:rPr lang="en-US" sz="179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Segurança Avançada</a:t>
            </a:r>
            <a:endParaRPr lang="en-US" sz="1794" dirty="0"/>
          </a:p>
        </p:txBody>
      </p:sp>
      <p:sp>
        <p:nvSpPr>
          <p:cNvPr id="11" name="Text 6"/>
          <p:cNvSpPr/>
          <p:nvPr/>
        </p:nvSpPr>
        <p:spPr>
          <a:xfrm>
            <a:off x="2050971" y="4630698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161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Recursos de controle de acesso, criptografia e auditoria para proteger dados confidenciais.</a:t>
            </a:r>
            <a:endParaRPr lang="en-US" sz="1615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28" y="5658683"/>
            <a:ext cx="1025485" cy="16408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50971" y="5863709"/>
            <a:ext cx="2278856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3"/>
              </a:lnSpc>
              <a:buNone/>
            </a:pPr>
            <a:r>
              <a:rPr lang="en-US" sz="1794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Integração</a:t>
            </a:r>
            <a:endParaRPr lang="en-US" sz="1794" dirty="0"/>
          </a:p>
        </p:txBody>
      </p:sp>
      <p:sp>
        <p:nvSpPr>
          <p:cNvPr id="14" name="Text 8"/>
          <p:cNvSpPr/>
          <p:nvPr/>
        </p:nvSpPr>
        <p:spPr>
          <a:xfrm>
            <a:off x="2050971" y="6271498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1615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Capacidade de se integrar a outras aplicações e sistemas, simplificando a troca de dados.</a:t>
            </a:r>
            <a:endParaRPr lang="en-US" sz="1615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2571" y="1128474"/>
            <a:ext cx="7551658" cy="12637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76"/>
              </a:lnSpc>
              <a:buNone/>
            </a:pPr>
            <a:r>
              <a:rPr lang="en-US" sz="3981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Instalação e Configuração do Oracle Database</a:t>
            </a:r>
            <a:endParaRPr lang="en-US" sz="3981" dirty="0"/>
          </a:p>
        </p:txBody>
      </p:sp>
      <p:sp>
        <p:nvSpPr>
          <p:cNvPr id="6" name="Shape 3"/>
          <p:cNvSpPr/>
          <p:nvPr/>
        </p:nvSpPr>
        <p:spPr>
          <a:xfrm>
            <a:off x="6282571" y="2733437"/>
            <a:ext cx="7551658" cy="4367689"/>
          </a:xfrm>
          <a:prstGeom prst="roundRect">
            <a:avLst>
              <a:gd name="adj" fmla="val 78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90191" y="2741057"/>
            <a:ext cx="7536418" cy="6521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17600" y="2885123"/>
            <a:ext cx="330958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791" dirty="0"/>
          </a:p>
        </p:txBody>
      </p:sp>
      <p:sp>
        <p:nvSpPr>
          <p:cNvPr id="9" name="Text 6"/>
          <p:cNvSpPr/>
          <p:nvPr/>
        </p:nvSpPr>
        <p:spPr>
          <a:xfrm>
            <a:off x="10289619" y="2885123"/>
            <a:ext cx="330958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Baixar o Oracle Database</a:t>
            </a:r>
            <a:endParaRPr lang="en-US" sz="1791" dirty="0"/>
          </a:p>
        </p:txBody>
      </p:sp>
      <p:sp>
        <p:nvSpPr>
          <p:cNvPr id="10" name="Shape 7"/>
          <p:cNvSpPr/>
          <p:nvPr/>
        </p:nvSpPr>
        <p:spPr>
          <a:xfrm>
            <a:off x="6290191" y="3393162"/>
            <a:ext cx="7536418" cy="6521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7600" y="3537228"/>
            <a:ext cx="330958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791" dirty="0"/>
          </a:p>
        </p:txBody>
      </p:sp>
      <p:sp>
        <p:nvSpPr>
          <p:cNvPr id="12" name="Text 9"/>
          <p:cNvSpPr/>
          <p:nvPr/>
        </p:nvSpPr>
        <p:spPr>
          <a:xfrm>
            <a:off x="10289619" y="3537228"/>
            <a:ext cx="330958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Executar o instalador</a:t>
            </a:r>
            <a:endParaRPr lang="en-US" sz="1791" dirty="0"/>
          </a:p>
        </p:txBody>
      </p:sp>
      <p:sp>
        <p:nvSpPr>
          <p:cNvPr id="13" name="Shape 10"/>
          <p:cNvSpPr/>
          <p:nvPr/>
        </p:nvSpPr>
        <p:spPr>
          <a:xfrm>
            <a:off x="6290191" y="4045268"/>
            <a:ext cx="7536418" cy="10160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7600" y="4189333"/>
            <a:ext cx="330958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791" dirty="0"/>
          </a:p>
        </p:txBody>
      </p:sp>
      <p:sp>
        <p:nvSpPr>
          <p:cNvPr id="15" name="Text 12"/>
          <p:cNvSpPr/>
          <p:nvPr/>
        </p:nvSpPr>
        <p:spPr>
          <a:xfrm>
            <a:off x="10289619" y="4189333"/>
            <a:ext cx="3309580" cy="727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Selecionar as opções de instalação</a:t>
            </a:r>
            <a:endParaRPr lang="en-US" sz="1791" dirty="0"/>
          </a:p>
        </p:txBody>
      </p:sp>
      <p:sp>
        <p:nvSpPr>
          <p:cNvPr id="16" name="Shape 13"/>
          <p:cNvSpPr/>
          <p:nvPr/>
        </p:nvSpPr>
        <p:spPr>
          <a:xfrm>
            <a:off x="6290191" y="5061347"/>
            <a:ext cx="7536418" cy="10160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517600" y="5205413"/>
            <a:ext cx="330958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791" dirty="0"/>
          </a:p>
        </p:txBody>
      </p:sp>
      <p:sp>
        <p:nvSpPr>
          <p:cNvPr id="18" name="Text 15"/>
          <p:cNvSpPr/>
          <p:nvPr/>
        </p:nvSpPr>
        <p:spPr>
          <a:xfrm>
            <a:off x="10289619" y="5205413"/>
            <a:ext cx="3309580" cy="727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Configurar as configurações do banco de dados</a:t>
            </a:r>
            <a:endParaRPr lang="en-US" sz="1791" dirty="0"/>
          </a:p>
        </p:txBody>
      </p:sp>
      <p:sp>
        <p:nvSpPr>
          <p:cNvPr id="19" name="Shape 16"/>
          <p:cNvSpPr/>
          <p:nvPr/>
        </p:nvSpPr>
        <p:spPr>
          <a:xfrm>
            <a:off x="6290191" y="6077426"/>
            <a:ext cx="7536418" cy="10160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517600" y="6221492"/>
            <a:ext cx="3309580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10289619" y="6221492"/>
            <a:ext cx="3309580" cy="727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Criar usuários e conceder permissões</a:t>
            </a:r>
            <a:endParaRPr lang="en-US" sz="179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05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05990" y="3209449"/>
            <a:ext cx="10167104" cy="584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03"/>
              </a:lnSpc>
              <a:buNone/>
            </a:pPr>
            <a:r>
              <a:rPr lang="en-US" sz="3682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Gerenciamento de Usuários e Permissões</a:t>
            </a:r>
            <a:endParaRPr lang="en-US" sz="3682" dirty="0"/>
          </a:p>
        </p:txBody>
      </p:sp>
      <p:sp>
        <p:nvSpPr>
          <p:cNvPr id="6" name="Shape 3"/>
          <p:cNvSpPr/>
          <p:nvPr/>
        </p:nvSpPr>
        <p:spPr>
          <a:xfrm>
            <a:off x="2205990" y="4346377"/>
            <a:ext cx="473393" cy="473393"/>
          </a:xfrm>
          <a:prstGeom prst="roundRect">
            <a:avLst>
              <a:gd name="adj" fmla="val 66683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2387560" y="4442698"/>
            <a:ext cx="110252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209" dirty="0"/>
          </a:p>
        </p:txBody>
      </p:sp>
      <p:sp>
        <p:nvSpPr>
          <p:cNvPr id="8" name="Text 5"/>
          <p:cNvSpPr/>
          <p:nvPr/>
        </p:nvSpPr>
        <p:spPr>
          <a:xfrm>
            <a:off x="2889766" y="4346377"/>
            <a:ext cx="2536388" cy="292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84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Criação de Usuários</a:t>
            </a:r>
            <a:endParaRPr lang="en-US" sz="1841" dirty="0"/>
          </a:p>
        </p:txBody>
      </p:sp>
      <p:sp>
        <p:nvSpPr>
          <p:cNvPr id="9" name="Text 6"/>
          <p:cNvSpPr/>
          <p:nvPr/>
        </p:nvSpPr>
        <p:spPr>
          <a:xfrm>
            <a:off x="2889766" y="4764881"/>
            <a:ext cx="4320302" cy="673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Criar novos usuários para acessar o banco de dados com permissões específicas.</a:t>
            </a:r>
            <a:endParaRPr lang="en-US" sz="1657" dirty="0"/>
          </a:p>
        </p:txBody>
      </p:sp>
      <p:sp>
        <p:nvSpPr>
          <p:cNvPr id="10" name="Shape 7"/>
          <p:cNvSpPr/>
          <p:nvPr/>
        </p:nvSpPr>
        <p:spPr>
          <a:xfrm>
            <a:off x="7420451" y="4346377"/>
            <a:ext cx="473393" cy="473393"/>
          </a:xfrm>
          <a:prstGeom prst="roundRect">
            <a:avLst>
              <a:gd name="adj" fmla="val 66683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7574637" y="4442698"/>
            <a:ext cx="165021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209" dirty="0"/>
          </a:p>
        </p:txBody>
      </p:sp>
      <p:sp>
        <p:nvSpPr>
          <p:cNvPr id="12" name="Text 9"/>
          <p:cNvSpPr/>
          <p:nvPr/>
        </p:nvSpPr>
        <p:spPr>
          <a:xfrm>
            <a:off x="8104227" y="4346377"/>
            <a:ext cx="3163967" cy="292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84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Concessão de Permissões</a:t>
            </a:r>
            <a:endParaRPr lang="en-US" sz="1841" dirty="0"/>
          </a:p>
        </p:txBody>
      </p:sp>
      <p:sp>
        <p:nvSpPr>
          <p:cNvPr id="13" name="Text 10"/>
          <p:cNvSpPr/>
          <p:nvPr/>
        </p:nvSpPr>
        <p:spPr>
          <a:xfrm>
            <a:off x="8104227" y="4764881"/>
            <a:ext cx="4320302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Definir quais operações os usuários podem realizar, como leitura, escrita ou exclusão de dados.</a:t>
            </a:r>
            <a:endParaRPr lang="en-US" sz="1657" dirty="0"/>
          </a:p>
        </p:txBody>
      </p:sp>
      <p:sp>
        <p:nvSpPr>
          <p:cNvPr id="14" name="Shape 11"/>
          <p:cNvSpPr/>
          <p:nvPr/>
        </p:nvSpPr>
        <p:spPr>
          <a:xfrm>
            <a:off x="2205990" y="6222087"/>
            <a:ext cx="473393" cy="473393"/>
          </a:xfrm>
          <a:prstGeom prst="roundRect">
            <a:avLst>
              <a:gd name="adj" fmla="val 66683"/>
            </a:avLst>
          </a:prstGeom>
          <a:solidFill>
            <a:srgbClr val="46464A"/>
          </a:solidFill>
          <a:ln/>
        </p:spPr>
      </p:sp>
      <p:sp>
        <p:nvSpPr>
          <p:cNvPr id="15" name="Text 12"/>
          <p:cNvSpPr/>
          <p:nvPr/>
        </p:nvSpPr>
        <p:spPr>
          <a:xfrm>
            <a:off x="2358628" y="6318409"/>
            <a:ext cx="168116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209" dirty="0"/>
          </a:p>
        </p:txBody>
      </p:sp>
      <p:sp>
        <p:nvSpPr>
          <p:cNvPr id="16" name="Text 13"/>
          <p:cNvSpPr/>
          <p:nvPr/>
        </p:nvSpPr>
        <p:spPr>
          <a:xfrm>
            <a:off x="2889766" y="6222087"/>
            <a:ext cx="3122295" cy="292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84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Gerenciamento de Papéis</a:t>
            </a:r>
            <a:endParaRPr lang="en-US" sz="1841" dirty="0"/>
          </a:p>
        </p:txBody>
      </p:sp>
      <p:sp>
        <p:nvSpPr>
          <p:cNvPr id="17" name="Text 14"/>
          <p:cNvSpPr/>
          <p:nvPr/>
        </p:nvSpPr>
        <p:spPr>
          <a:xfrm>
            <a:off x="2889766" y="6640592"/>
            <a:ext cx="4320302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Agrupar usuários em papéis com permissões predefinidas para simplificar o gerenciamento.</a:t>
            </a:r>
            <a:endParaRPr lang="en-US" sz="1657" dirty="0"/>
          </a:p>
        </p:txBody>
      </p:sp>
      <p:sp>
        <p:nvSpPr>
          <p:cNvPr id="18" name="Shape 15"/>
          <p:cNvSpPr/>
          <p:nvPr/>
        </p:nvSpPr>
        <p:spPr>
          <a:xfrm>
            <a:off x="7420451" y="6222087"/>
            <a:ext cx="473393" cy="473393"/>
          </a:xfrm>
          <a:prstGeom prst="roundRect">
            <a:avLst>
              <a:gd name="adj" fmla="val 66683"/>
            </a:avLst>
          </a:prstGeom>
          <a:solidFill>
            <a:srgbClr val="46464A"/>
          </a:solidFill>
          <a:ln/>
        </p:spPr>
      </p:sp>
      <p:sp>
        <p:nvSpPr>
          <p:cNvPr id="19" name="Text 16"/>
          <p:cNvSpPr/>
          <p:nvPr/>
        </p:nvSpPr>
        <p:spPr>
          <a:xfrm>
            <a:off x="7565469" y="6318409"/>
            <a:ext cx="183237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4</a:t>
            </a:r>
            <a:endParaRPr lang="en-US" sz="2209" dirty="0"/>
          </a:p>
        </p:txBody>
      </p:sp>
      <p:sp>
        <p:nvSpPr>
          <p:cNvPr id="20" name="Text 17"/>
          <p:cNvSpPr/>
          <p:nvPr/>
        </p:nvSpPr>
        <p:spPr>
          <a:xfrm>
            <a:off x="8104227" y="6222087"/>
            <a:ext cx="2338268" cy="292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841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Auditoria</a:t>
            </a:r>
            <a:endParaRPr lang="en-US" sz="1841" dirty="0"/>
          </a:p>
        </p:txBody>
      </p:sp>
      <p:sp>
        <p:nvSpPr>
          <p:cNvPr id="21" name="Text 18"/>
          <p:cNvSpPr/>
          <p:nvPr/>
        </p:nvSpPr>
        <p:spPr>
          <a:xfrm>
            <a:off x="8104227" y="6640592"/>
            <a:ext cx="4320302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Monitorar atividades de usuários e registrar alterações no banco de dados para fins de segurança.</a:t>
            </a:r>
            <a:endParaRPr lang="en-US" sz="1657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2024-08-09T15:32:07Z</dcterms:created>
  <dcterms:modified xsi:type="dcterms:W3CDTF">2024-08-09T15:32:07Z</dcterms:modified>
</cp:coreProperties>
</file>